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77" r:id="rId2"/>
    <p:sldId id="278" r:id="rId3"/>
    <p:sldId id="273" r:id="rId4"/>
    <p:sldId id="259" r:id="rId5"/>
    <p:sldId id="260" r:id="rId6"/>
    <p:sldId id="261" r:id="rId7"/>
    <p:sldId id="269" r:id="rId8"/>
    <p:sldId id="293" r:id="rId9"/>
    <p:sldId id="275" r:id="rId10"/>
    <p:sldId id="272" r:id="rId11"/>
    <p:sldId id="264" r:id="rId12"/>
    <p:sldId id="265" r:id="rId13"/>
    <p:sldId id="266" r:id="rId14"/>
    <p:sldId id="276" r:id="rId15"/>
    <p:sldId id="292" r:id="rId16"/>
    <p:sldId id="281" r:id="rId17"/>
    <p:sldId id="274" r:id="rId18"/>
    <p:sldId id="283" r:id="rId19"/>
    <p:sldId id="284" r:id="rId20"/>
    <p:sldId id="285" r:id="rId21"/>
    <p:sldId id="286" r:id="rId22"/>
    <p:sldId id="294" r:id="rId23"/>
    <p:sldId id="288" r:id="rId24"/>
    <p:sldId id="290" r:id="rId25"/>
    <p:sldId id="295" r:id="rId26"/>
    <p:sldId id="29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" initials="J" lastIdx="7" clrIdx="0">
    <p:extLst/>
  </p:cmAuthor>
  <p:cmAuthor id="2" name="Thea Sahr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3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9774" autoAdjust="0"/>
  </p:normalViewPr>
  <p:slideViewPr>
    <p:cSldViewPr snapToGrid="0">
      <p:cViewPr varScale="1">
        <p:scale>
          <a:sx n="76" d="100"/>
          <a:sy n="76" d="100"/>
        </p:scale>
        <p:origin x="132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04631-9CA3-1E45-B44B-9CAB3420F209}" type="datetimeFigureOut">
              <a:rPr lang="en-US" smtClean="0"/>
              <a:t>7/14/2015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D49D2-8523-7E4D-AB45-C87E6A92B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402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Tips for the City Zones screen shot: </a:t>
            </a:r>
          </a:p>
          <a:p>
            <a:pPr marL="228600" indent="-228600"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Pause the simulation (and save/backup the game at this point so you can compare Phase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to Phase II and III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 </a:t>
            </a:r>
          </a:p>
          <a:p>
            <a:pPr marL="228600" indent="-228600"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Make sure it is daytime in the simulation (to get the clearest view of the city); </a:t>
            </a:r>
          </a:p>
          <a:p>
            <a:pPr marL="228600" indent="-228600"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Pick a point-of-view that shows the majority of the city features (you will use this same POV for all future city screen shots);</a:t>
            </a:r>
          </a:p>
          <a:p>
            <a:pPr marL="228600" indent="-228600"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Turn on zone highlighting (click on the Zone Tools icon); </a:t>
            </a:r>
          </a:p>
          <a:p>
            <a:pPr marL="228600" indent="-228600"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Press "c" on the keyboard to take the screen shot; </a:t>
            </a:r>
          </a:p>
          <a:p>
            <a:pPr marL="228600" indent="-228600"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picture will be stored in your "Documents - SimCity - Pictures" folder.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D49D2-8523-7E4D-AB45-C87E6A92B56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91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creating the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City Budget screen shot: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Click on the budget tab in the bottom-middle of the screen.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D49D2-8523-7E4D-AB45-C87E6A92B56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083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Population detail screen shots: </a:t>
            </a:r>
          </a:p>
          <a:p>
            <a:pPr marL="228600" indent="-228600"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on the population tab at the bottom-right of the screen; </a:t>
            </a:r>
          </a:p>
          <a:p>
            <a:pPr marL="228600" indent="-228600"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on the "Details" tab of the population panel; </a:t>
            </a:r>
          </a:p>
          <a:p>
            <a:pPr marL="228600" indent="-228600"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Take one screen shot of the "Workers &amp; Shopper" tables; </a:t>
            </a:r>
          </a:p>
          <a:p>
            <a:pPr marL="228600" indent="-228600"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Scroll down and take a second screen shot of the "Students, Tourists, and Homeless" tables.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D49D2-8523-7E4D-AB45-C87E6A92B56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931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ADB1-F67C-4F06-B533-733042DD15D3}" type="datetimeFigureOut">
              <a:rPr lang="en-US" smtClean="0"/>
              <a:t>7/14/2015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F4A3-AF12-477D-B533-58D66ED22F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53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ADB1-F67C-4F06-B533-733042DD15D3}" type="datetimeFigureOut">
              <a:rPr lang="en-US" smtClean="0"/>
              <a:t>7/14/2015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F4A3-AF12-477D-B533-58D66ED22F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4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ADB1-F67C-4F06-B533-733042DD15D3}" type="datetimeFigureOut">
              <a:rPr lang="en-US" smtClean="0"/>
              <a:t>7/14/2015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F4A3-AF12-477D-B533-58D66ED22F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463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ADB1-F67C-4F06-B533-733042DD15D3}" type="datetimeFigureOut">
              <a:rPr lang="en-US" smtClean="0"/>
              <a:t>7/14/2015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F4A3-AF12-477D-B533-58D66ED22F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082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ADB1-F67C-4F06-B533-733042DD15D3}" type="datetimeFigureOut">
              <a:rPr lang="en-US" smtClean="0"/>
              <a:t>7/14/2015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F4A3-AF12-477D-B533-58D66ED22F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1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 sho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316480" cy="5837555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ADB1-F67C-4F06-B533-733042DD15D3}" type="datetimeFigureOut">
              <a:rPr lang="en-US" smtClean="0"/>
              <a:t>7/14/2015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F4A3-AF12-477D-B533-58D66ED22FC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3581400" y="365125"/>
            <a:ext cx="7772400" cy="58372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Screen 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139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ADB1-F67C-4F06-B533-733042DD15D3}" type="datetimeFigureOut">
              <a:rPr lang="en-US" smtClean="0"/>
              <a:t>7/14/2015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F4A3-AF12-477D-B533-58D66ED22F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85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ADB1-F67C-4F06-B533-733042DD15D3}" type="datetimeFigureOut">
              <a:rPr lang="en-US" smtClean="0"/>
              <a:t>7/14/2015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F4A3-AF12-477D-B533-58D66ED22F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21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ADB1-F67C-4F06-B533-733042DD15D3}" type="datetimeFigureOut">
              <a:rPr lang="en-US" smtClean="0"/>
              <a:t>7/14/2015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F4A3-AF12-477D-B533-58D66ED22F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205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 sho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ADB1-F67C-4F06-B533-733042DD15D3}" type="datetimeFigureOut">
              <a:rPr lang="en-US" smtClean="0"/>
              <a:t>7/14/2015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F4A3-AF12-477D-B533-58D66ED22FC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518160" y="1203325"/>
            <a:ext cx="5471159" cy="49847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Pop detail screen shot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6233160" y="1203325"/>
            <a:ext cx="5471159" cy="50292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Pop detail screen 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08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ADB1-F67C-4F06-B533-733042DD15D3}" type="datetimeFigureOut">
              <a:rPr lang="en-US" smtClean="0"/>
              <a:t>7/14/2015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F4A3-AF12-477D-B533-58D66ED22F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07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ADB1-F67C-4F06-B533-733042DD15D3}" type="datetimeFigureOut">
              <a:rPr lang="en-US" smtClean="0"/>
              <a:t>7/14/2015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F4A3-AF12-477D-B533-58D66ED22F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03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ADB1-F67C-4F06-B533-733042DD15D3}" type="datetimeFigureOut">
              <a:rPr lang="en-US" smtClean="0"/>
              <a:t>7/14/2015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F4A3-AF12-477D-B533-58D66ED22F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959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FADB1-F67C-4F06-B533-733042DD15D3}" type="datetimeFigureOut">
              <a:rPr lang="en-US" smtClean="0"/>
              <a:t>7/14/2015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1F4A3-AF12-477D-B533-58D66ED22F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27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61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50" y="670364"/>
            <a:ext cx="10226934" cy="1247336"/>
          </a:xfrm>
        </p:spPr>
        <p:txBody>
          <a:bodyPr>
            <a:normAutofit/>
          </a:bodyPr>
          <a:lstStyle/>
          <a:p>
            <a:r>
              <a:rPr lang="en-US" sz="5400" dirty="0" smtClean="0"/>
              <a:t>Virtual City Design </a:t>
            </a:r>
            <a:r>
              <a:rPr lang="en-US" sz="5400" dirty="0" smtClean="0"/>
              <a:t>Deliverable</a:t>
            </a:r>
            <a:r>
              <a:rPr lang="en-US" sz="5400" dirty="0"/>
              <a:t/>
            </a:r>
            <a:br>
              <a:rPr lang="en-US" sz="5400" dirty="0"/>
            </a:b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742" y="2561968"/>
            <a:ext cx="5401236" cy="2218785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2398713" algn="l"/>
              </a:tabLst>
            </a:pPr>
            <a:r>
              <a:rPr lang="en-US" sz="2800" dirty="0" smtClean="0">
                <a:solidFill>
                  <a:schemeClr val="tx1"/>
                </a:solidFill>
              </a:rPr>
              <a:t>Organization: 	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tabLst>
                <a:tab pos="2398713" algn="l"/>
              </a:tabLst>
            </a:pPr>
            <a:r>
              <a:rPr lang="en-US" sz="2800" dirty="0" smtClean="0">
                <a:solidFill>
                  <a:schemeClr val="tx1"/>
                </a:solidFill>
              </a:rPr>
              <a:t>Team Name:	</a:t>
            </a:r>
          </a:p>
          <a:p>
            <a:pPr>
              <a:tabLst>
                <a:tab pos="2398713" algn="l"/>
              </a:tabLst>
            </a:pPr>
            <a:r>
              <a:rPr lang="en-US" sz="2800" dirty="0" smtClean="0">
                <a:solidFill>
                  <a:schemeClr val="tx1"/>
                </a:solidFill>
              </a:rPr>
              <a:t>Educator Name:	</a:t>
            </a:r>
          </a:p>
          <a:p>
            <a:pPr>
              <a:tabLst>
                <a:tab pos="2398713" algn="l"/>
              </a:tabLst>
            </a:pPr>
            <a:r>
              <a:rPr lang="en-US" sz="2800" dirty="0" smtClean="0">
                <a:solidFill>
                  <a:schemeClr val="tx1"/>
                </a:solidFill>
              </a:rPr>
              <a:t>(SimCity) City:	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tabLst>
                <a:tab pos="2398713" algn="l"/>
              </a:tabLst>
            </a:pPr>
            <a:r>
              <a:rPr lang="en-US" sz="2800" dirty="0" smtClean="0">
                <a:solidFill>
                  <a:schemeClr val="tx1"/>
                </a:solidFill>
              </a:rPr>
              <a:t>Region:	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Picture 3" descr="FutureCity_final-logo_small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294" y="4536962"/>
            <a:ext cx="5348330" cy="17827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3250" y="1917700"/>
            <a:ext cx="10847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Remember to save </a:t>
            </a:r>
            <a:r>
              <a:rPr lang="en-US" sz="2000" b="1" i="1" dirty="0">
                <a:solidFill>
                  <a:srgbClr val="FF0000"/>
                </a:solidFill>
              </a:rPr>
              <a:t>your slideshow as a PDF </a:t>
            </a:r>
            <a:r>
              <a:rPr lang="en-US" sz="2000" b="1" i="1" dirty="0" smtClean="0">
                <a:solidFill>
                  <a:srgbClr val="FF0000"/>
                </a:solidFill>
              </a:rPr>
              <a:t>before uploading to </a:t>
            </a:r>
            <a:r>
              <a:rPr lang="en-US" sz="2000" b="1" i="1" dirty="0">
                <a:solidFill>
                  <a:srgbClr val="FF0000"/>
                </a:solidFill>
              </a:rPr>
              <a:t>the Online Submission Center!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019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II:  Progress Report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5000-15,000 Sim citizens (suggested </a:t>
            </a:r>
            <a:r>
              <a:rPr lang="en-US" dirty="0" smtClean="0"/>
              <a:t>range</a:t>
            </a:r>
            <a:r>
              <a:rPr lang="en-US" dirty="0"/>
              <a:t>; </a:t>
            </a:r>
            <a:r>
              <a:rPr lang="en-US" dirty="0">
                <a:solidFill>
                  <a:srgbClr val="FF0000"/>
                </a:solidFill>
              </a:rPr>
              <a:t>edit these numbers if you check in at a different population range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99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395" y="282747"/>
            <a:ext cx="2316480" cy="5837555"/>
          </a:xfrm>
        </p:spPr>
        <p:txBody>
          <a:bodyPr>
            <a:normAutofit/>
          </a:bodyPr>
          <a:lstStyle/>
          <a:p>
            <a:r>
              <a:rPr lang="en-US" sz="2900" dirty="0" smtClean="0"/>
              <a:t>City Zones screen shot </a:t>
            </a:r>
            <a:br>
              <a:rPr lang="en-US" sz="2900" dirty="0" smtClean="0"/>
            </a:br>
            <a:r>
              <a:rPr lang="en-US" sz="2900" dirty="0"/>
              <a:t/>
            </a:r>
            <a:br>
              <a:rPr lang="en-US" sz="2900" dirty="0"/>
            </a:br>
            <a:r>
              <a:rPr lang="en-US" sz="2900" dirty="0" smtClean="0"/>
              <a:t>Number of Citizens</a:t>
            </a:r>
            <a:br>
              <a:rPr lang="en-US" sz="2900" dirty="0" smtClean="0"/>
            </a:br>
            <a:r>
              <a:rPr lang="en-US" sz="2900" dirty="0" smtClean="0"/>
              <a:t>[</a:t>
            </a:r>
            <a:r>
              <a:rPr lang="en-US" sz="2900" i="1" dirty="0" smtClean="0"/>
              <a:t>insert # here</a:t>
            </a:r>
            <a:r>
              <a:rPr lang="en-US" sz="2900" dirty="0" smtClean="0"/>
              <a:t>]</a:t>
            </a:r>
            <a:endParaRPr lang="en-US" sz="2900" dirty="0"/>
          </a:p>
        </p:txBody>
      </p:sp>
      <p:sp>
        <p:nvSpPr>
          <p:cNvPr id="4" name="TextBox 3"/>
          <p:cNvSpPr txBox="1"/>
          <p:nvPr/>
        </p:nvSpPr>
        <p:spPr>
          <a:xfrm>
            <a:off x="4303241" y="993003"/>
            <a:ext cx="5338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i="1" dirty="0"/>
              <a:t>Insert screenshot: bird’s-eye view of the city</a:t>
            </a:r>
          </a:p>
        </p:txBody>
      </p:sp>
    </p:spTree>
    <p:extLst>
      <p:ext uri="{BB962C8B-B14F-4D97-AF65-F5344CB8AC3E}">
        <p14:creationId xmlns:p14="http://schemas.microsoft.com/office/powerpoint/2010/main" val="198004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 smtClean="0"/>
              <a:t>Budget </a:t>
            </a:r>
            <a:br>
              <a:rPr lang="en-US" sz="2900" dirty="0" smtClean="0"/>
            </a:br>
            <a:r>
              <a:rPr lang="en-US" sz="2900" dirty="0"/>
              <a:t/>
            </a:r>
            <a:br>
              <a:rPr lang="en-US" sz="2900" dirty="0"/>
            </a:br>
            <a:r>
              <a:rPr lang="en-US" sz="2900" dirty="0"/>
              <a:t>Number of Citizens [</a:t>
            </a:r>
            <a:r>
              <a:rPr lang="en-US" sz="2900" i="1" dirty="0"/>
              <a:t>insert # </a:t>
            </a:r>
            <a:r>
              <a:rPr lang="en-US" sz="2900" i="1" dirty="0" smtClean="0"/>
              <a:t>here</a:t>
            </a:r>
            <a:r>
              <a:rPr lang="en-US" sz="2900" dirty="0" smtClean="0"/>
              <a:t>]</a:t>
            </a:r>
            <a:endParaRPr lang="en-US" sz="2900" dirty="0"/>
          </a:p>
        </p:txBody>
      </p:sp>
      <p:sp>
        <p:nvSpPr>
          <p:cNvPr id="3" name="TextBox 2"/>
          <p:cNvSpPr txBox="1"/>
          <p:nvPr/>
        </p:nvSpPr>
        <p:spPr>
          <a:xfrm>
            <a:off x="4223265" y="2028825"/>
            <a:ext cx="6178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Insert one screenshot: showing the budget panel details which includes expenses, income, and </a:t>
            </a:r>
            <a:r>
              <a:rPr lang="en-US" i="1" dirty="0" smtClean="0"/>
              <a:t>taxes.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6662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[</a:t>
            </a:r>
            <a:r>
              <a:rPr lang="en-US" i="1" dirty="0" smtClean="0"/>
              <a:t>insert # of </a:t>
            </a:r>
            <a:r>
              <a:rPr lang="en-US" i="1" dirty="0" smtClean="0"/>
              <a:t>citizens </a:t>
            </a:r>
            <a:r>
              <a:rPr lang="en-US" i="1" dirty="0" smtClean="0"/>
              <a:t>here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22637" y="1219199"/>
            <a:ext cx="8163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smtClean="0"/>
              <a:t>Insert two screenshots: one showing the population which includes “workers” and “shoppers” and a second showing “students,” “tourists” and “homelessness.”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8783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II: Benchmarks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19428212"/>
              </p:ext>
            </p:extLst>
          </p:nvPr>
        </p:nvGraphicFramePr>
        <p:xfrm>
          <a:off x="838200" y="1825625"/>
          <a:ext cx="5181600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City population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 city benchmark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Mayor rating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 mayor benchmark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Zoning,</a:t>
                      </a:r>
                      <a:r>
                        <a:rPr lang="en-US" baseline="0" dirty="0" smtClean="0"/>
                        <a:t> Development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</a:t>
                      </a:r>
                      <a:r>
                        <a:rPr lang="en-US" i="1" baseline="0" dirty="0" smtClean="0"/>
                        <a:t> zoning benchmark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 services benchmark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Health &amp; Safety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</a:t>
                      </a:r>
                      <a:r>
                        <a:rPr lang="en-US" i="1" baseline="0" dirty="0" smtClean="0"/>
                        <a:t> health and safety benchmark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Utilities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 utilities benchmark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694702"/>
              </p:ext>
            </p:extLst>
          </p:nvPr>
        </p:nvGraphicFramePr>
        <p:xfrm>
          <a:off x="6172200" y="1825625"/>
          <a:ext cx="5181600" cy="330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</a:t>
                      </a:r>
                      <a:r>
                        <a:rPr lang="en-US" i="1" baseline="0" dirty="0" smtClean="0"/>
                        <a:t> education benchmark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Balanced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 budget benchmark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Public transit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</a:t>
                      </a:r>
                      <a:r>
                        <a:rPr lang="en-US" i="1" baseline="0" dirty="0" smtClean="0"/>
                        <a:t> public transit benchmark</a:t>
                      </a:r>
                      <a:endParaRPr lang="en-US" i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Traffic congestion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 traffic</a:t>
                      </a:r>
                      <a:r>
                        <a:rPr lang="en-US" i="1" baseline="0" dirty="0" smtClean="0"/>
                        <a:t> benchmark</a:t>
                      </a:r>
                      <a:endParaRPr lang="en-US" i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Pollution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 pollution benchmark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Unemployment,</a:t>
                      </a:r>
                      <a:r>
                        <a:rPr lang="en-US" baseline="0" dirty="0" smtClean="0"/>
                        <a:t> homelessness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</a:t>
                      </a:r>
                      <a:r>
                        <a:rPr lang="en-US" i="1" baseline="0" dirty="0" smtClean="0"/>
                        <a:t> unemployment and homelessness benchmark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85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II: Progress </a:t>
            </a:r>
            <a:r>
              <a:rPr lang="en-US" dirty="0"/>
              <a:t>T</a:t>
            </a:r>
            <a:r>
              <a:rPr lang="en-US" dirty="0" smtClean="0"/>
              <a:t>oward </a:t>
            </a:r>
            <a:r>
              <a:rPr lang="en-US" dirty="0"/>
              <a:t>G</a:t>
            </a:r>
            <a:r>
              <a:rPr lang="en-US" dirty="0" smtClean="0"/>
              <a:t>oals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7779495"/>
              </p:ext>
            </p:extLst>
          </p:nvPr>
        </p:nvGraphicFramePr>
        <p:xfrm>
          <a:off x="551937" y="2039110"/>
          <a:ext cx="11121081" cy="329323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916583"/>
                <a:gridCol w="3013273"/>
                <a:gridCol w="2719687"/>
                <a:gridCol w="3471538"/>
              </a:tblGrid>
              <a:tr h="635841">
                <a:tc>
                  <a:txBody>
                    <a:bodyPr/>
                    <a:lstStyle/>
                    <a:p>
                      <a:r>
                        <a:rPr lang="en-US" dirty="0" smtClean="0"/>
                        <a:t>Goals</a:t>
                      </a:r>
                      <a:endParaRPr lang="en-US" dirty="0"/>
                    </a:p>
                  </a:txBody>
                  <a:tcPr>
                    <a:solidFill>
                      <a:srgbClr val="2A3B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Corresponding</a:t>
                      </a:r>
                      <a:r>
                        <a:rPr lang="en-US" baseline="0" dirty="0" smtClean="0"/>
                        <a:t> SimCity Evidence Goal Is Achieved</a:t>
                      </a:r>
                      <a:endParaRPr lang="en-US" dirty="0"/>
                    </a:p>
                  </a:txBody>
                  <a:tcPr>
                    <a:solidFill>
                      <a:srgbClr val="2A3B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Team Status</a:t>
                      </a:r>
                      <a:endParaRPr lang="en-US" dirty="0"/>
                    </a:p>
                  </a:txBody>
                  <a:tcPr>
                    <a:solidFill>
                      <a:srgbClr val="2A3B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Team’s Evidence</a:t>
                      </a:r>
                      <a:endParaRPr lang="en-US" dirty="0"/>
                    </a:p>
                  </a:txBody>
                  <a:tcPr>
                    <a:solidFill>
                      <a:srgbClr val="2A3BFF"/>
                    </a:solidFill>
                  </a:tcPr>
                </a:tc>
              </a:tr>
              <a:tr h="1180847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r>
                        <a:rPr lang="en-US" i="1" dirty="0" smtClean="0"/>
                        <a:t>Insert goal #1</a:t>
                      </a:r>
                      <a:endParaRPr lang="en-US" i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dirty="0" smtClean="0"/>
                        <a:t>Insert Evidence #1 for goal #1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dirty="0" smtClean="0"/>
                        <a:t>Insert Evidence #2 for goal 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u="sng" dirty="0" smtClean="0"/>
                        <a:t>	</a:t>
                      </a:r>
                      <a:r>
                        <a:rPr lang="en-US" u="none" dirty="0" smtClean="0"/>
                        <a:t>Not</a:t>
                      </a:r>
                      <a:r>
                        <a:rPr lang="en-US" u="none" baseline="0" dirty="0" smtClean="0"/>
                        <a:t> started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u="sng" dirty="0" smtClean="0"/>
                        <a:t>___  </a:t>
                      </a:r>
                      <a:r>
                        <a:rPr lang="en-US" u="none" dirty="0" smtClean="0"/>
                        <a:t>Needs improvement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u="sng" dirty="0" smtClean="0"/>
                        <a:t>	</a:t>
                      </a:r>
                      <a:r>
                        <a:rPr lang="en-US" u="none" dirty="0" smtClean="0"/>
                        <a:t>Made</a:t>
                      </a:r>
                      <a:r>
                        <a:rPr lang="en-US" u="none" baseline="0" dirty="0" smtClean="0"/>
                        <a:t> good progress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u="sng" baseline="0" dirty="0" smtClean="0"/>
                        <a:t>	</a:t>
                      </a:r>
                      <a:r>
                        <a:rPr lang="en-US" u="none" baseline="0" dirty="0" smtClean="0"/>
                        <a:t>Complete</a:t>
                      </a:r>
                      <a:endParaRPr lang="en-US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dirty="0" smtClean="0"/>
                        <a:t>Insert Team Evidence #1 for goal #1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dirty="0" smtClean="0"/>
                        <a:t>Insert Team Evidence #2 for goal #1</a:t>
                      </a:r>
                    </a:p>
                  </a:txBody>
                  <a:tcPr/>
                </a:tc>
              </a:tr>
              <a:tr h="146443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2. </a:t>
                      </a:r>
                      <a:r>
                        <a:rPr lang="en-US" i="1" dirty="0" smtClean="0"/>
                        <a:t>Insert goal #2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dirty="0" smtClean="0"/>
                        <a:t>Insert Evidence</a:t>
                      </a:r>
                      <a:r>
                        <a:rPr lang="en-US" sz="1600" i="1" baseline="0" dirty="0" smtClean="0"/>
                        <a:t> #1 for goal #2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baseline="0" dirty="0" smtClean="0"/>
                        <a:t>Insert Evidence #2 for goal #2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baseline="0" dirty="0" smtClean="0"/>
                        <a:t>Insert Evidence #3 for goal 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u="sng" dirty="0" smtClean="0"/>
                        <a:t>	</a:t>
                      </a:r>
                      <a:r>
                        <a:rPr lang="en-US" u="none" dirty="0" smtClean="0"/>
                        <a:t>Not</a:t>
                      </a:r>
                      <a:r>
                        <a:rPr lang="en-US" u="none" baseline="0" dirty="0" smtClean="0"/>
                        <a:t> started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u="sng" dirty="0" smtClean="0"/>
                        <a:t>___  </a:t>
                      </a:r>
                      <a:r>
                        <a:rPr lang="en-US" u="none" dirty="0" smtClean="0"/>
                        <a:t>Needs improvement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u="sng" dirty="0" smtClean="0"/>
                        <a:t>	</a:t>
                      </a:r>
                      <a:r>
                        <a:rPr lang="en-US" u="none" dirty="0" smtClean="0"/>
                        <a:t>Made</a:t>
                      </a:r>
                      <a:r>
                        <a:rPr lang="en-US" u="none" baseline="0" dirty="0" smtClean="0"/>
                        <a:t> good progress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u="sng" baseline="0" dirty="0" smtClean="0"/>
                        <a:t>	</a:t>
                      </a:r>
                      <a:r>
                        <a:rPr lang="en-US" u="none" baseline="0" dirty="0" smtClean="0"/>
                        <a:t>Complete</a:t>
                      </a:r>
                      <a:endParaRPr lang="en-US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dirty="0" smtClean="0"/>
                        <a:t>Insert Team Evidence</a:t>
                      </a:r>
                      <a:r>
                        <a:rPr lang="en-US" sz="1600" i="1" baseline="0" dirty="0" smtClean="0"/>
                        <a:t> #1 for goal #2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baseline="0" dirty="0" smtClean="0"/>
                        <a:t>Insert Team Evidence #2 for goal #2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baseline="0" dirty="0" smtClean="0"/>
                        <a:t>Insert Team Evidence #3 for goal #2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02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86" y="206355"/>
            <a:ext cx="10515600" cy="1325563"/>
          </a:xfrm>
        </p:spPr>
        <p:txBody>
          <a:bodyPr/>
          <a:lstStyle/>
          <a:p>
            <a:r>
              <a:rPr lang="en-US" dirty="0"/>
              <a:t>Phase </a:t>
            </a:r>
            <a:r>
              <a:rPr lang="en-US" dirty="0" smtClean="0"/>
              <a:t>II: </a:t>
            </a:r>
            <a:r>
              <a:rPr lang="en-US" dirty="0"/>
              <a:t>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650" y="1508083"/>
            <a:ext cx="10515600" cy="47898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Goal One:</a:t>
            </a:r>
            <a:endParaRPr lang="en-US" dirty="0"/>
          </a:p>
          <a:p>
            <a:pPr lvl="1"/>
            <a:r>
              <a:rPr lang="en-US" dirty="0"/>
              <a:t>Strategy 1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Strategy 2: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Goal Two:</a:t>
            </a:r>
          </a:p>
          <a:p>
            <a:pPr lvl="1"/>
            <a:r>
              <a:rPr lang="en-US" dirty="0" smtClean="0"/>
              <a:t>Strategy 1:</a:t>
            </a:r>
            <a:endParaRPr lang="en-US" dirty="0"/>
          </a:p>
          <a:p>
            <a:pPr lvl="1"/>
            <a:r>
              <a:rPr lang="en-US" dirty="0"/>
              <a:t>Strategy </a:t>
            </a:r>
            <a:r>
              <a:rPr lang="en-US" dirty="0" smtClean="0"/>
              <a:t>2: </a:t>
            </a:r>
          </a:p>
        </p:txBody>
      </p:sp>
    </p:spTree>
    <p:extLst>
      <p:ext uri="{BB962C8B-B14F-4D97-AF65-F5344CB8AC3E}">
        <p14:creationId xmlns:p14="http://schemas.microsoft.com/office/powerpoint/2010/main" val="329174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III -- Progress Report </a:t>
            </a:r>
            <a:br>
              <a:rPr lang="en-US" dirty="0" smtClean="0"/>
            </a:br>
            <a:r>
              <a:rPr lang="en-US" dirty="0" smtClean="0"/>
              <a:t>(final city)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801157"/>
            <a:ext cx="10515600" cy="1500187"/>
          </a:xfrm>
        </p:spPr>
        <p:txBody>
          <a:bodyPr/>
          <a:lstStyle/>
          <a:p>
            <a:r>
              <a:rPr lang="en-US" dirty="0" smtClean="0"/>
              <a:t>&gt; 15,000 Sim citizens (suggested </a:t>
            </a:r>
            <a:r>
              <a:rPr lang="en-US" dirty="0" smtClean="0"/>
              <a:t>range</a:t>
            </a:r>
            <a:r>
              <a:rPr lang="en-US" dirty="0"/>
              <a:t>; </a:t>
            </a:r>
            <a:r>
              <a:rPr lang="en-US" dirty="0">
                <a:solidFill>
                  <a:srgbClr val="FF0000"/>
                </a:solidFill>
              </a:rPr>
              <a:t>edit these numbers if you check in at a different population range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91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681" y="175655"/>
            <a:ext cx="2316480" cy="5837555"/>
          </a:xfrm>
        </p:spPr>
        <p:txBody>
          <a:bodyPr>
            <a:normAutofit/>
          </a:bodyPr>
          <a:lstStyle/>
          <a:p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 smtClean="0"/>
              <a:t>City Zones screen shot </a:t>
            </a:r>
            <a:r>
              <a:rPr lang="en-US" sz="2900" dirty="0"/>
              <a:t/>
            </a:r>
            <a:br>
              <a:rPr lang="en-US" sz="2900" dirty="0"/>
            </a:b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/>
              <a:t>Number of Citizens</a:t>
            </a:r>
            <a:br>
              <a:rPr lang="en-US" sz="2900" dirty="0"/>
            </a:br>
            <a:r>
              <a:rPr lang="en-US" sz="2900" dirty="0"/>
              <a:t>[</a:t>
            </a:r>
            <a:r>
              <a:rPr lang="en-US" sz="2900" i="1" dirty="0"/>
              <a:t>insert # here</a:t>
            </a:r>
            <a:r>
              <a:rPr lang="en-US" sz="2900" dirty="0"/>
              <a:t>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73838" y="1207873"/>
            <a:ext cx="6211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Insert screenshot: bird’s-eye view of the city</a:t>
            </a:r>
          </a:p>
        </p:txBody>
      </p:sp>
    </p:spTree>
    <p:extLst>
      <p:ext uri="{BB962C8B-B14F-4D97-AF65-F5344CB8AC3E}">
        <p14:creationId xmlns:p14="http://schemas.microsoft.com/office/powerpoint/2010/main" val="95763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66" y="313038"/>
            <a:ext cx="2174377" cy="5848453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8866" y="378940"/>
            <a:ext cx="217437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+mj-lt"/>
              </a:rPr>
              <a:t>Budget</a:t>
            </a:r>
            <a:r>
              <a:rPr lang="en-US" sz="2900" dirty="0">
                <a:latin typeface="+mj-lt"/>
              </a:rPr>
              <a:t/>
            </a:r>
            <a:br>
              <a:rPr lang="en-US" sz="2900" dirty="0">
                <a:latin typeface="+mj-lt"/>
              </a:rPr>
            </a:br>
            <a:r>
              <a:rPr lang="en-US" sz="2900" dirty="0">
                <a:latin typeface="+mj-lt"/>
              </a:rPr>
              <a:t/>
            </a:r>
            <a:br>
              <a:rPr lang="en-US" sz="2900" dirty="0">
                <a:latin typeface="+mj-lt"/>
              </a:rPr>
            </a:br>
            <a:r>
              <a:rPr lang="en-US" sz="2900" dirty="0">
                <a:latin typeface="+mj-lt"/>
              </a:rPr>
              <a:t>Number of Citizens </a:t>
            </a:r>
            <a:r>
              <a:rPr lang="en-US" sz="2900" i="1" dirty="0">
                <a:latin typeface="+mj-lt"/>
              </a:rPr>
              <a:t>[insert # here</a:t>
            </a:r>
            <a:r>
              <a:rPr lang="en-US" sz="2900" dirty="0">
                <a:latin typeface="+mj-lt"/>
              </a:rPr>
              <a:t>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98568" y="1202038"/>
            <a:ext cx="69527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Insert one screenshot: showing the budget panel details which includes expenses, income, and taxes.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58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[Virtual City Name] Goals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628750"/>
              </p:ext>
            </p:extLst>
          </p:nvPr>
        </p:nvGraphicFramePr>
        <p:xfrm>
          <a:off x="838200" y="1825625"/>
          <a:ext cx="10515600" cy="27482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>
                    <a:solidFill>
                      <a:srgbClr val="2A3B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Corresponding</a:t>
                      </a:r>
                      <a:r>
                        <a:rPr lang="en-US" baseline="0" dirty="0" smtClean="0"/>
                        <a:t> SimCity Evidence</a:t>
                      </a:r>
                      <a:endParaRPr lang="en-US" dirty="0"/>
                    </a:p>
                  </a:txBody>
                  <a:tcPr>
                    <a:solidFill>
                      <a:srgbClr val="2A3B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1.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Insert goal 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i="1" dirty="0" smtClean="0"/>
                        <a:t>Insert Evidence #1 for goal #1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i="1" dirty="0" smtClean="0"/>
                        <a:t>Insert Evidence #2 for goal #1</a:t>
                      </a:r>
                    </a:p>
                    <a:p>
                      <a:endParaRPr lang="en-US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2. </a:t>
                      </a:r>
                      <a:r>
                        <a:rPr lang="en-US" i="1" dirty="0" smtClean="0"/>
                        <a:t>Insert</a:t>
                      </a:r>
                      <a:r>
                        <a:rPr lang="en-US" i="1" baseline="0" dirty="0" smtClean="0"/>
                        <a:t> goal #2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i="1" dirty="0" smtClean="0"/>
                        <a:t>Insert Evidence</a:t>
                      </a:r>
                      <a:r>
                        <a:rPr lang="en-US" i="1" baseline="0" dirty="0" smtClean="0"/>
                        <a:t> #1 for goal #2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i="1" baseline="0" dirty="0" smtClean="0"/>
                        <a:t>Insert Evidence #2 for goal #2</a:t>
                      </a:r>
                    </a:p>
                    <a:p>
                      <a:endParaRPr lang="en-US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79589" y="26690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10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detail [</a:t>
            </a:r>
            <a:r>
              <a:rPr lang="en-US" i="1" dirty="0" smtClean="0"/>
              <a:t>Insert # of </a:t>
            </a:r>
            <a:r>
              <a:rPr lang="en-US" i="1" dirty="0" smtClean="0"/>
              <a:t>citizens </a:t>
            </a:r>
            <a:r>
              <a:rPr lang="en-US" i="1" dirty="0" smtClean="0"/>
              <a:t>here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2400300"/>
            <a:ext cx="9607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Insert two screenshots: one showing the population </a:t>
            </a:r>
            <a:r>
              <a:rPr lang="en-US" i="1" dirty="0" smtClean="0"/>
              <a:t>of “workers</a:t>
            </a:r>
            <a:r>
              <a:rPr lang="en-US" i="1" dirty="0"/>
              <a:t>” and “shoppers” and a second showing “students,” “</a:t>
            </a:r>
            <a:r>
              <a:rPr lang="en-US" i="1" dirty="0" smtClean="0"/>
              <a:t>tourists,” </a:t>
            </a:r>
            <a:r>
              <a:rPr lang="en-US" i="1" dirty="0"/>
              <a:t>and “homelessness.”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0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III: Benchmarks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12902669"/>
              </p:ext>
            </p:extLst>
          </p:nvPr>
        </p:nvGraphicFramePr>
        <p:xfrm>
          <a:off x="838200" y="1690688"/>
          <a:ext cx="5181600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City population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 city benchmark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Mayor rating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 mayor benchmark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Zoning,</a:t>
                      </a:r>
                      <a:r>
                        <a:rPr lang="en-US" baseline="0" dirty="0" smtClean="0"/>
                        <a:t> Development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</a:t>
                      </a:r>
                      <a:r>
                        <a:rPr lang="en-US" i="1" baseline="0" dirty="0" smtClean="0"/>
                        <a:t> zoning benchmark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 services benchmark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Health &amp; Safety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</a:t>
                      </a:r>
                      <a:r>
                        <a:rPr lang="en-US" i="1" baseline="0" dirty="0" smtClean="0"/>
                        <a:t> health and safety benchmark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Utilities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 utilities benchmark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24368171"/>
              </p:ext>
            </p:extLst>
          </p:nvPr>
        </p:nvGraphicFramePr>
        <p:xfrm>
          <a:off x="6172200" y="1690688"/>
          <a:ext cx="5181600" cy="330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</a:t>
                      </a:r>
                      <a:r>
                        <a:rPr lang="en-US" i="1" baseline="0" dirty="0" smtClean="0"/>
                        <a:t> education benchmark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Balanced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 budget benchmark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Public transit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</a:t>
                      </a:r>
                      <a:r>
                        <a:rPr lang="en-US" i="1" baseline="0" dirty="0" smtClean="0"/>
                        <a:t> public transit benchmark</a:t>
                      </a:r>
                      <a:endParaRPr lang="en-US" i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Traffic congestion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 traffic</a:t>
                      </a:r>
                      <a:r>
                        <a:rPr lang="en-US" i="1" baseline="0" dirty="0" smtClean="0"/>
                        <a:t> benchmark</a:t>
                      </a:r>
                      <a:endParaRPr lang="en-US" i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Pollution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 pollution benchmark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Unemployment,</a:t>
                      </a:r>
                      <a:r>
                        <a:rPr lang="en-US" baseline="0" dirty="0" smtClean="0"/>
                        <a:t> homelessness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</a:t>
                      </a:r>
                      <a:r>
                        <a:rPr lang="en-US" i="1" baseline="0" dirty="0" smtClean="0"/>
                        <a:t> unemployment and homelessness benchmark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72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III: Progress </a:t>
            </a:r>
            <a:r>
              <a:rPr lang="en-US" dirty="0"/>
              <a:t>T</a:t>
            </a:r>
            <a:r>
              <a:rPr lang="en-US" dirty="0" smtClean="0"/>
              <a:t>oward </a:t>
            </a:r>
            <a:r>
              <a:rPr lang="en-US" dirty="0"/>
              <a:t>G</a:t>
            </a:r>
            <a:r>
              <a:rPr lang="en-US" dirty="0" smtClean="0"/>
              <a:t>oals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530914"/>
              </p:ext>
            </p:extLst>
          </p:nvPr>
        </p:nvGraphicFramePr>
        <p:xfrm>
          <a:off x="576649" y="1907281"/>
          <a:ext cx="11129319" cy="330779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918002"/>
                <a:gridCol w="3015505"/>
                <a:gridCol w="2704919"/>
                <a:gridCol w="3490893"/>
              </a:tblGrid>
              <a:tr h="632950"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>
                    <a:solidFill>
                      <a:srgbClr val="2A3B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Corresponding</a:t>
                      </a:r>
                      <a:r>
                        <a:rPr lang="en-US" baseline="0" dirty="0" smtClean="0"/>
                        <a:t> SimCity Evidence Goal Is Achieved</a:t>
                      </a:r>
                      <a:endParaRPr lang="en-US" dirty="0"/>
                    </a:p>
                  </a:txBody>
                  <a:tcPr>
                    <a:solidFill>
                      <a:srgbClr val="2A3B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Team’s Status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2A3B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Team’s Evidence</a:t>
                      </a:r>
                      <a:endParaRPr lang="en-US" dirty="0"/>
                    </a:p>
                  </a:txBody>
                  <a:tcPr>
                    <a:solidFill>
                      <a:srgbClr val="2A3BFF"/>
                    </a:solidFill>
                  </a:tcPr>
                </a:tc>
              </a:tr>
              <a:tr h="1175478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r>
                        <a:rPr lang="en-US" i="1" dirty="0" smtClean="0"/>
                        <a:t>Insert goal #1</a:t>
                      </a:r>
                      <a:endParaRPr lang="en-US" i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dirty="0" smtClean="0"/>
                        <a:t>Insert Evidence #1 for goal #1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dirty="0" smtClean="0"/>
                        <a:t>Insert Evidence #2 for goal 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u="sng" dirty="0" smtClean="0"/>
                        <a:t>	</a:t>
                      </a:r>
                      <a:r>
                        <a:rPr lang="en-US" u="none" dirty="0" smtClean="0"/>
                        <a:t>Not</a:t>
                      </a:r>
                      <a:r>
                        <a:rPr lang="en-US" u="none" baseline="0" dirty="0" smtClean="0"/>
                        <a:t> started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u="sng" dirty="0" smtClean="0"/>
                        <a:t>___  </a:t>
                      </a:r>
                      <a:r>
                        <a:rPr lang="en-US" u="none" dirty="0" smtClean="0"/>
                        <a:t>Needs improvement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u="sng" dirty="0" smtClean="0"/>
                        <a:t>	</a:t>
                      </a:r>
                      <a:r>
                        <a:rPr lang="en-US" u="none" dirty="0" smtClean="0"/>
                        <a:t>Made</a:t>
                      </a:r>
                      <a:r>
                        <a:rPr lang="en-US" u="none" baseline="0" dirty="0" smtClean="0"/>
                        <a:t> good progress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u="sng" baseline="0" dirty="0" smtClean="0"/>
                        <a:t>	</a:t>
                      </a:r>
                      <a:r>
                        <a:rPr lang="en-US" u="none" baseline="0" dirty="0" smtClean="0"/>
                        <a:t>Complete</a:t>
                      </a:r>
                      <a:endParaRPr lang="en-US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dirty="0" smtClean="0"/>
                        <a:t>Insert Team Evidence #1 for goal #1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dirty="0" smtClean="0"/>
                        <a:t>Insert Team Evidence #2 for goal #1</a:t>
                      </a:r>
                    </a:p>
                  </a:txBody>
                  <a:tcPr/>
                </a:tc>
              </a:tr>
              <a:tr h="147899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2. </a:t>
                      </a:r>
                      <a:r>
                        <a:rPr lang="en-US" i="1" dirty="0" smtClean="0"/>
                        <a:t>Insert goal #2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dirty="0" smtClean="0"/>
                        <a:t>Insert Evidence</a:t>
                      </a:r>
                      <a:r>
                        <a:rPr lang="en-US" sz="1600" i="1" baseline="0" dirty="0" smtClean="0"/>
                        <a:t> #1 for goal #2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baseline="0" dirty="0" smtClean="0"/>
                        <a:t>Insert Evidence #2 for goal #2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baseline="0" dirty="0" smtClean="0"/>
                        <a:t>Insert Evidence #3 for goal 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u="sng" dirty="0" smtClean="0"/>
                        <a:t>	</a:t>
                      </a:r>
                      <a:r>
                        <a:rPr lang="en-US" u="none" dirty="0" smtClean="0"/>
                        <a:t>Not</a:t>
                      </a:r>
                      <a:r>
                        <a:rPr lang="en-US" u="none" baseline="0" dirty="0" smtClean="0"/>
                        <a:t> started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u="sng" dirty="0" smtClean="0"/>
                        <a:t>___  </a:t>
                      </a:r>
                      <a:r>
                        <a:rPr lang="en-US" u="none" dirty="0" smtClean="0"/>
                        <a:t>Needs improvement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u="sng" dirty="0" smtClean="0"/>
                        <a:t>	</a:t>
                      </a:r>
                      <a:r>
                        <a:rPr lang="en-US" u="none" dirty="0" smtClean="0"/>
                        <a:t>Made</a:t>
                      </a:r>
                      <a:r>
                        <a:rPr lang="en-US" u="none" baseline="0" dirty="0" smtClean="0"/>
                        <a:t> good progress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u="sng" baseline="0" dirty="0" smtClean="0"/>
                        <a:t>	</a:t>
                      </a:r>
                      <a:r>
                        <a:rPr lang="en-US" u="none" baseline="0" dirty="0" smtClean="0"/>
                        <a:t>Complete</a:t>
                      </a:r>
                      <a:endParaRPr lang="en-US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dirty="0" smtClean="0"/>
                        <a:t>Insert Team Evidence</a:t>
                      </a:r>
                      <a:r>
                        <a:rPr lang="en-US" sz="1600" i="1" baseline="0" dirty="0" smtClean="0"/>
                        <a:t> #1 for goal #2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baseline="0" dirty="0" smtClean="0"/>
                        <a:t>Insert Team Evidence #2 for goal #2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baseline="0" dirty="0" smtClean="0"/>
                        <a:t>Insert Team Evidence #3 for goal #2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51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Overall </a:t>
            </a:r>
            <a:r>
              <a:rPr lang="en-US" dirty="0"/>
              <a:t>P</a:t>
            </a:r>
            <a:r>
              <a:rPr lang="en-US" dirty="0" smtClean="0"/>
              <a:t>rogress on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Goal One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i="1" dirty="0" smtClean="0"/>
              <a:t>Goal Two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3112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What we learned</a:t>
            </a:r>
          </a:p>
          <a:p>
            <a:pPr lvl="1"/>
            <a:r>
              <a:rPr lang="en-US" i="1" dirty="0" smtClean="0"/>
              <a:t>We learned….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6819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 Engineering Design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What we learned</a:t>
            </a:r>
          </a:p>
          <a:p>
            <a:pPr lvl="1"/>
            <a:r>
              <a:rPr lang="en-US" i="1" dirty="0" smtClean="0"/>
              <a:t>SimCity ….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9739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 Applying SimCity to other Future City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What we learned</a:t>
            </a:r>
          </a:p>
          <a:p>
            <a:pPr lvl="1"/>
            <a:r>
              <a:rPr lang="en-US" i="1" dirty="0" smtClean="0"/>
              <a:t>We learned…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5346700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</a:rPr>
              <a:t>Remember to save your slideshow as a PDF before uploading to the Online Submission Center!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01603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 - Progress Report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2500-5000 Sim citizens (suggested </a:t>
            </a:r>
            <a:r>
              <a:rPr lang="en-US" dirty="0" smtClean="0"/>
              <a:t>range; </a:t>
            </a:r>
            <a:r>
              <a:rPr lang="en-US" dirty="0" smtClean="0">
                <a:solidFill>
                  <a:srgbClr val="FF0000"/>
                </a:solidFill>
              </a:rPr>
              <a:t>edit these numbers if you check in at a different population range!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8219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831" y="506216"/>
            <a:ext cx="2316480" cy="31132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City Zones screen shot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Number of Citizens </a:t>
            </a:r>
            <a:r>
              <a:rPr lang="en-US" i="1" dirty="0" smtClean="0"/>
              <a:t>[insert # here]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476419" y="739036"/>
            <a:ext cx="6701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Insert screenshot: bird’s-eye view of city</a:t>
            </a:r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4476419" y="1549714"/>
            <a:ext cx="3873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(</a:t>
            </a:r>
            <a:r>
              <a:rPr lang="en-US" i="1" dirty="0" smtClean="0"/>
              <a:t>To take a screenshot: simply press the “c” key on your keyboard while playing SimCity. The screenshot will automatically be stored in your SimCity Pictures folder on your computer’s hard drive.)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480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342" y="475572"/>
            <a:ext cx="2837057" cy="3309028"/>
          </a:xfrm>
        </p:spPr>
        <p:txBody>
          <a:bodyPr>
            <a:normAutofit/>
          </a:bodyPr>
          <a:lstStyle/>
          <a:p>
            <a:r>
              <a:rPr lang="en-US" dirty="0" smtClean="0"/>
              <a:t>Budget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Number of Citizens 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[</a:t>
            </a:r>
            <a:r>
              <a:rPr lang="en-US" i="1" dirty="0" smtClean="0"/>
              <a:t>insert # here]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053016" y="634314"/>
            <a:ext cx="6293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Insert one screenshot: showing the budget panel details which includes expenses, income, and taxes.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5263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914" y="309902"/>
            <a:ext cx="10515600" cy="701675"/>
          </a:xfrm>
        </p:spPr>
        <p:txBody>
          <a:bodyPr/>
          <a:lstStyle/>
          <a:p>
            <a:r>
              <a:rPr lang="en-US" dirty="0" smtClean="0"/>
              <a:t>Population detail </a:t>
            </a:r>
            <a:r>
              <a:rPr lang="en-US" i="1" dirty="0"/>
              <a:t>[</a:t>
            </a:r>
            <a:r>
              <a:rPr lang="en-US" i="1" dirty="0" smtClean="0"/>
              <a:t>insert # of Citizens here]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17838" y="1276865"/>
            <a:ext cx="7710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smtClean="0"/>
              <a:t>Insert two screenshots: one showing the population which includes “workers” and “shoppers” and a second showing “students,” “tourists” and “homelessness.”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4146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I: Benchmarks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8998362"/>
              </p:ext>
            </p:extLst>
          </p:nvPr>
        </p:nvGraphicFramePr>
        <p:xfrm>
          <a:off x="838200" y="1825625"/>
          <a:ext cx="5181600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City population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 city benchmark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Mayor rating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 mayor benchmark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Zoning,</a:t>
                      </a:r>
                      <a:r>
                        <a:rPr lang="en-US" baseline="0" dirty="0" smtClean="0"/>
                        <a:t> Development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</a:t>
                      </a:r>
                      <a:r>
                        <a:rPr lang="en-US" i="1" baseline="0" dirty="0" smtClean="0"/>
                        <a:t> zoning benchmark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 services benchmark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Health &amp; Safety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</a:t>
                      </a:r>
                      <a:r>
                        <a:rPr lang="en-US" i="1" baseline="0" dirty="0" smtClean="0"/>
                        <a:t> health and safety benchmark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Utilities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 utilities benchmark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51160499"/>
              </p:ext>
            </p:extLst>
          </p:nvPr>
        </p:nvGraphicFramePr>
        <p:xfrm>
          <a:off x="6172200" y="1825625"/>
          <a:ext cx="5181600" cy="33488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/>
                <a:gridCol w="2590800"/>
              </a:tblGrid>
              <a:tr h="686916"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</a:t>
                      </a:r>
                      <a:r>
                        <a:rPr lang="en-US" i="1" baseline="0" dirty="0" smtClean="0"/>
                        <a:t> education benchmark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Balanced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 budget benchmark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Public transit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</a:t>
                      </a:r>
                      <a:r>
                        <a:rPr lang="en-US" i="1" baseline="0" dirty="0" smtClean="0"/>
                        <a:t> public transit benchmark</a:t>
                      </a:r>
                      <a:endParaRPr lang="en-US" i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Traffic congestion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 traffic</a:t>
                      </a:r>
                      <a:r>
                        <a:rPr lang="en-US" i="1" baseline="0" dirty="0" smtClean="0"/>
                        <a:t> benchmark</a:t>
                      </a:r>
                      <a:endParaRPr lang="en-US" i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Pollution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 pollution benchmark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Unemployment,</a:t>
                      </a:r>
                      <a:r>
                        <a:rPr lang="en-US" baseline="0" dirty="0" smtClean="0"/>
                        <a:t> homelessness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Insert</a:t>
                      </a:r>
                      <a:r>
                        <a:rPr lang="en-US" i="1" baseline="0" dirty="0" smtClean="0"/>
                        <a:t> unemployment and homelessness benchmark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1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I: Progress </a:t>
            </a:r>
            <a:r>
              <a:rPr lang="en-US" dirty="0"/>
              <a:t>T</a:t>
            </a:r>
            <a:r>
              <a:rPr lang="en-US" dirty="0" smtClean="0"/>
              <a:t>oward </a:t>
            </a:r>
            <a:r>
              <a:rPr lang="en-US" dirty="0"/>
              <a:t>G</a:t>
            </a:r>
            <a:r>
              <a:rPr lang="en-US" dirty="0" smtClean="0"/>
              <a:t>oals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104036"/>
              </p:ext>
            </p:extLst>
          </p:nvPr>
        </p:nvGraphicFramePr>
        <p:xfrm>
          <a:off x="691978" y="1690689"/>
          <a:ext cx="10906897" cy="432988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879670"/>
                <a:gridCol w="2955239"/>
                <a:gridCol w="2646346"/>
                <a:gridCol w="3425642"/>
              </a:tblGrid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>
                    <a:solidFill>
                      <a:srgbClr val="2A3B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Corresponding</a:t>
                      </a:r>
                      <a:r>
                        <a:rPr lang="en-US" baseline="0" dirty="0" smtClean="0"/>
                        <a:t> SimCity Evidence Goal Is Achieved</a:t>
                      </a:r>
                      <a:endParaRPr lang="en-US" dirty="0"/>
                    </a:p>
                  </a:txBody>
                  <a:tcPr>
                    <a:solidFill>
                      <a:srgbClr val="2A3B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Team Status</a:t>
                      </a:r>
                      <a:endParaRPr lang="en-US" dirty="0"/>
                    </a:p>
                  </a:txBody>
                  <a:tcPr>
                    <a:solidFill>
                      <a:srgbClr val="2A3B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Team’s evidence </a:t>
                      </a:r>
                      <a:endParaRPr lang="en-US" dirty="0"/>
                    </a:p>
                  </a:txBody>
                  <a:tcPr>
                    <a:solidFill>
                      <a:srgbClr val="2A3BFF"/>
                    </a:solidFill>
                  </a:tcPr>
                </a:tc>
              </a:tr>
              <a:tr h="1341120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r>
                        <a:rPr lang="en-US" i="1" dirty="0" smtClean="0"/>
                        <a:t>Insert goal #1</a:t>
                      </a:r>
                      <a:endParaRPr lang="en-US" i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dirty="0" smtClean="0"/>
                        <a:t>Insert Evidence #1 for goal #1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dirty="0" smtClean="0"/>
                        <a:t>Insert Evidence #2 for goal #1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u="sng" dirty="0" smtClean="0"/>
                        <a:t>	</a:t>
                      </a:r>
                      <a:r>
                        <a:rPr lang="en-US" u="none" dirty="0" smtClean="0"/>
                        <a:t>Not</a:t>
                      </a:r>
                      <a:r>
                        <a:rPr lang="en-US" u="none" baseline="0" dirty="0" smtClean="0"/>
                        <a:t> started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u="sng" dirty="0" smtClean="0"/>
                        <a:t>___  </a:t>
                      </a:r>
                      <a:r>
                        <a:rPr lang="en-US" u="none" dirty="0" smtClean="0"/>
                        <a:t>Needs improvement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u="sng" dirty="0" smtClean="0"/>
                        <a:t>	</a:t>
                      </a:r>
                      <a:r>
                        <a:rPr lang="en-US" u="none" dirty="0" smtClean="0"/>
                        <a:t>Made</a:t>
                      </a:r>
                      <a:r>
                        <a:rPr lang="en-US" u="none" baseline="0" dirty="0" smtClean="0"/>
                        <a:t> good progress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u="sng" baseline="0" dirty="0" smtClean="0"/>
                        <a:t>	</a:t>
                      </a:r>
                      <a:r>
                        <a:rPr lang="en-US" u="none" baseline="0" dirty="0" smtClean="0"/>
                        <a:t>Complete</a:t>
                      </a:r>
                      <a:endParaRPr lang="en-US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dirty="0" smtClean="0"/>
                        <a:t>Insert Team Evidence #1 for goal #1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dirty="0" smtClean="0"/>
                        <a:t>Insert Team Evidence #2 for goal #1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 smtClean="0"/>
                    </a:p>
                  </a:txBody>
                  <a:tcPr/>
                </a:tc>
              </a:tr>
              <a:tr h="234868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2. </a:t>
                      </a:r>
                      <a:r>
                        <a:rPr lang="en-US" i="1" dirty="0" smtClean="0"/>
                        <a:t>Insert goal #2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dirty="0" smtClean="0"/>
                        <a:t>Insert Evidence</a:t>
                      </a:r>
                      <a:r>
                        <a:rPr lang="en-US" sz="1600" i="1" baseline="0" dirty="0" smtClean="0"/>
                        <a:t> #1 for goal #2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baseline="0" dirty="0" smtClean="0"/>
                        <a:t>Insert Evidence #2 for goal #2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baseline="0" dirty="0" smtClean="0"/>
                        <a:t>Insert Evidence #3 for goal #2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u="sng" dirty="0" smtClean="0"/>
                        <a:t>__  _</a:t>
                      </a:r>
                      <a:r>
                        <a:rPr lang="en-US" u="none" dirty="0" smtClean="0"/>
                        <a:t>Not</a:t>
                      </a:r>
                      <a:r>
                        <a:rPr lang="en-US" u="none" baseline="0" dirty="0" smtClean="0"/>
                        <a:t> started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u="sng" dirty="0" smtClean="0"/>
                        <a:t>	</a:t>
                      </a:r>
                      <a:r>
                        <a:rPr lang="en-US" u="none" dirty="0" smtClean="0"/>
                        <a:t>Needs improvement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u="sng" dirty="0" smtClean="0"/>
                        <a:t>	</a:t>
                      </a:r>
                      <a:r>
                        <a:rPr lang="en-US" u="none" dirty="0" smtClean="0"/>
                        <a:t>Made</a:t>
                      </a:r>
                      <a:r>
                        <a:rPr lang="en-US" u="none" baseline="0" dirty="0" smtClean="0"/>
                        <a:t> good progress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u="sng" baseline="0" dirty="0" smtClean="0"/>
                        <a:t>	</a:t>
                      </a:r>
                      <a:r>
                        <a:rPr lang="en-US" u="none" baseline="0" dirty="0" smtClean="0"/>
                        <a:t>Complete</a:t>
                      </a:r>
                      <a:endParaRPr lang="en-US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dirty="0" smtClean="0"/>
                        <a:t>Insert Team Evidence</a:t>
                      </a:r>
                      <a:r>
                        <a:rPr lang="en-US" sz="1600" i="1" baseline="0" dirty="0" smtClean="0"/>
                        <a:t> #1 for goal #2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baseline="0" dirty="0" smtClean="0"/>
                        <a:t>Insert Team Evidence #2 for goal #2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baseline="0" dirty="0" smtClean="0"/>
                        <a:t>Insert Team Evidence #3 for goal #2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96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I: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Goal One:</a:t>
            </a:r>
          </a:p>
          <a:p>
            <a:pPr lvl="1"/>
            <a:r>
              <a:rPr lang="en-US" dirty="0" smtClean="0"/>
              <a:t>Strategy 1:</a:t>
            </a:r>
          </a:p>
          <a:p>
            <a:pPr lvl="1"/>
            <a:r>
              <a:rPr lang="en-US" dirty="0" smtClean="0"/>
              <a:t>Strategy 2:</a:t>
            </a:r>
          </a:p>
          <a:p>
            <a:pPr marL="0" indent="0">
              <a:buNone/>
            </a:pPr>
            <a:r>
              <a:rPr lang="en-US" dirty="0" smtClean="0"/>
              <a:t>Goal Two:</a:t>
            </a:r>
          </a:p>
          <a:p>
            <a:pPr lvl="1"/>
            <a:r>
              <a:rPr lang="en-US" dirty="0" smtClean="0"/>
              <a:t>Strategy 1:</a:t>
            </a:r>
          </a:p>
          <a:p>
            <a:pPr lvl="1"/>
            <a:r>
              <a:rPr lang="en-US" dirty="0" smtClean="0"/>
              <a:t>Strategy </a:t>
            </a:r>
            <a:r>
              <a:rPr lang="en-US" dirty="0"/>
              <a:t>2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227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4028</TotalTime>
  <Words>1254</Words>
  <Application>Microsoft Office PowerPoint</Application>
  <PresentationFormat>Widescreen</PresentationFormat>
  <Paragraphs>243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Virtual City Design Deliverable </vt:lpstr>
      <vt:lpstr>[Virtual City Name] Goals</vt:lpstr>
      <vt:lpstr>Phase I - Progress Report</vt:lpstr>
      <vt:lpstr>City Zones screen shot   Number of Citizens [insert # here]  </vt:lpstr>
      <vt:lpstr>Budget    Number of Citizens  [insert # here]</vt:lpstr>
      <vt:lpstr>Population detail [insert # of Citizens here]</vt:lpstr>
      <vt:lpstr>Phase I: Benchmarks</vt:lpstr>
      <vt:lpstr>Phase I: Progress Toward Goals</vt:lpstr>
      <vt:lpstr>Phase I: Strategies</vt:lpstr>
      <vt:lpstr>Phase II:  Progress Report</vt:lpstr>
      <vt:lpstr>City Zones screen shot   Number of Citizens [insert # here]</vt:lpstr>
      <vt:lpstr>Budget   Number of Citizens [insert # here]</vt:lpstr>
      <vt:lpstr>Population [insert # of citizens here)</vt:lpstr>
      <vt:lpstr>Phase II: Benchmarks</vt:lpstr>
      <vt:lpstr>Phase II: Progress Toward Goals</vt:lpstr>
      <vt:lpstr>Phase II: Strategies</vt:lpstr>
      <vt:lpstr>Phase III -- Progress Report  (final city)</vt:lpstr>
      <vt:lpstr> City Zones screen shot   Number of Citizens [insert # here]</vt:lpstr>
      <vt:lpstr>  </vt:lpstr>
      <vt:lpstr>Population detail [Insert # of citizens here]</vt:lpstr>
      <vt:lpstr>Phase III: Benchmarks</vt:lpstr>
      <vt:lpstr>Phase III: Progress Toward Goals</vt:lpstr>
      <vt:lpstr>Evaluation of Overall Progress on Goals</vt:lpstr>
      <vt:lpstr>Conclusion: Learning Outcomes</vt:lpstr>
      <vt:lpstr>Conclusion: Engineering Design Process</vt:lpstr>
      <vt:lpstr>Conclusion: Applying SimCity to other Future City Deliverables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SimCity 2015</dc:title>
  <dc:creator>Jean</dc:creator>
  <cp:lastModifiedBy>Margaret Dressel</cp:lastModifiedBy>
  <cp:revision>92</cp:revision>
  <dcterms:created xsi:type="dcterms:W3CDTF">2015-05-18T18:46:11Z</dcterms:created>
  <dcterms:modified xsi:type="dcterms:W3CDTF">2015-07-14T19:26:33Z</dcterms:modified>
</cp:coreProperties>
</file>